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ource Sans 3" panose="02010600030101010101" charset="0"/>
      <p:regular r:id="rId14"/>
    </p:embeddedFont>
    <p:embeddedFont>
      <p:font typeface="Source Serif 4 Semi Bold" panose="02010600030101010101" charset="0"/>
      <p:regular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941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318266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Q-learning on the FrozenLake Environment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3864173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Course: Reinforcement Learning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24124" y="4434840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 Name: XUZHENGDONG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24124" y="5005507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 ID: 20211902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324124" y="5576173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Date: Dec. 2025</a:t>
            </a:r>
            <a:endParaRPr lang="en-US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73D0AA-E782-8A10-C58B-2327EFAB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32"/>
            <a:ext cx="562600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539948"/>
            <a:ext cx="8577739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Extended Experiment: 6x6 FrozenLake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5455" y="1588651"/>
            <a:ext cx="6290191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further challenge the Q-learning algorithm, an extended experiment was conducted on a larger 6x6 FrozenLake map.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5455" y="2393513"/>
            <a:ext cx="6290191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increased grid size significantly expands the </a:t>
            </a: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state space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presenting a more complex environment for the agent to navigate. Despite the larger map, rewards remain </a:t>
            </a: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sparse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meaning positive feedback is infrequent and only occurs upon reaching the goal.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648" y="2146486"/>
            <a:ext cx="5162275" cy="5162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DF9D58E-72B1-0267-C9BD-62ACDD75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6598" cy="822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24AC6F9-3660-347A-3770-75A99B8A4B55}"/>
              </a:ext>
            </a:extLst>
          </p:cNvPr>
          <p:cNvSpPr/>
          <p:nvPr/>
        </p:nvSpPr>
        <p:spPr>
          <a:xfrm>
            <a:off x="5660970" y="3294632"/>
            <a:ext cx="476737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YOU.</a:t>
            </a:r>
            <a:endParaRPr lang="zh-CN" alt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4D5411-D440-B3BF-B9D6-A99CCDCA3D55}"/>
              </a:ext>
            </a:extLst>
          </p:cNvPr>
          <p:cNvSpPr/>
          <p:nvPr/>
        </p:nvSpPr>
        <p:spPr>
          <a:xfrm>
            <a:off x="10358417" y="6500908"/>
            <a:ext cx="328166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20211902</a:t>
            </a:r>
          </a:p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XUZHENGDONG</a:t>
            </a:r>
            <a:endParaRPr lang="zh-CN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428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07168"/>
            <a:ext cx="660546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Background and Motivation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37724" y="4937165"/>
            <a:ext cx="4178618" cy="1903333"/>
          </a:xfrm>
          <a:prstGeom prst="roundRect">
            <a:avLst>
              <a:gd name="adj" fmla="val 576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4864" y="4937165"/>
            <a:ext cx="91440" cy="1903333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6" name="Text 3"/>
          <p:cNvSpPr/>
          <p:nvPr/>
        </p:nvSpPr>
        <p:spPr>
          <a:xfrm>
            <a:off x="1138595" y="5169456"/>
            <a:ext cx="291548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Reinforcement Learning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38595" y="5603081"/>
            <a:ext cx="3645456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agent learns by interacting with an environment, receiving feedback to improve its actions over time.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25772" y="4937165"/>
            <a:ext cx="4178737" cy="1903333"/>
          </a:xfrm>
          <a:prstGeom prst="roundRect">
            <a:avLst>
              <a:gd name="adj" fmla="val 576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2912" y="4937165"/>
            <a:ext cx="91440" cy="1903333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10" name="Text 7"/>
          <p:cNvSpPr/>
          <p:nvPr/>
        </p:nvSpPr>
        <p:spPr>
          <a:xfrm>
            <a:off x="5526643" y="516945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FrozenLake Task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526643" y="5603081"/>
            <a:ext cx="364557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classic grid-world problem where an agent navigates to a goal while avoiding failure states (holes).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13940" y="4937165"/>
            <a:ext cx="4178737" cy="1903333"/>
          </a:xfrm>
          <a:prstGeom prst="roundRect">
            <a:avLst>
              <a:gd name="adj" fmla="val 576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591080" y="4937165"/>
            <a:ext cx="91440" cy="1903333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14" name="Text 11"/>
          <p:cNvSpPr/>
          <p:nvPr/>
        </p:nvSpPr>
        <p:spPr>
          <a:xfrm>
            <a:off x="9914811" y="516945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Goal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914811" y="5603081"/>
            <a:ext cx="364557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Q-learning from scratch and evaluate its performance in the FrozenLake environment.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6432"/>
            <a:ext cx="7053739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FrozenLake Environment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094905"/>
            <a:ext cx="756856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FrozenLake is a discrete grid environment, where each cell represents a unique state. The agent's objective is to navigate from a starting point to a designated goal state.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7724" y="2953464"/>
            <a:ext cx="756856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agent has four possible actions: 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Left, Down, Right, and Up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The challenge lies in safely reaching the terminal goal state while avoiding "frozen" areas that lead to failure.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925" y="2142053"/>
            <a:ext cx="4875371" cy="48753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06397" y="630436"/>
            <a:ext cx="7925038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Reinforcement Learning Problem Formulation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1206397" y="1295638"/>
            <a:ext cx="7945755" cy="1463516"/>
          </a:xfrm>
          <a:prstGeom prst="roundRect">
            <a:avLst>
              <a:gd name="adj" fmla="val 42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363797" y="1453039"/>
            <a:ext cx="449342" cy="449342"/>
          </a:xfrm>
          <a:prstGeom prst="roundRect">
            <a:avLst>
              <a:gd name="adj" fmla="val 20347721"/>
            </a:avLst>
          </a:prstGeom>
          <a:solidFill>
            <a:srgbClr val="BE49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7384" y="1576507"/>
            <a:ext cx="202168" cy="202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63797" y="2052161"/>
            <a:ext cx="1762244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State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363797" y="2362200"/>
            <a:ext cx="763095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agent's current position index within the grid environment.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1206397" y="2908935"/>
            <a:ext cx="7945755" cy="1463516"/>
          </a:xfrm>
          <a:prstGeom prst="roundRect">
            <a:avLst>
              <a:gd name="adj" fmla="val 42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363797" y="3066336"/>
            <a:ext cx="449342" cy="449342"/>
          </a:xfrm>
          <a:prstGeom prst="roundRect">
            <a:avLst>
              <a:gd name="adj" fmla="val 20347721"/>
            </a:avLst>
          </a:prstGeom>
          <a:solidFill>
            <a:srgbClr val="BE49D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384" y="3189803"/>
            <a:ext cx="202168" cy="2021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63797" y="3665458"/>
            <a:ext cx="1762244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Action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1363797" y="3975497"/>
            <a:ext cx="763095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four possible movements: Left, Down, Right, Up.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1206397" y="4522232"/>
            <a:ext cx="7945755" cy="1463516"/>
          </a:xfrm>
          <a:prstGeom prst="roundRect">
            <a:avLst>
              <a:gd name="adj" fmla="val 42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363797" y="4679633"/>
            <a:ext cx="449342" cy="449342"/>
          </a:xfrm>
          <a:prstGeom prst="roundRect">
            <a:avLst>
              <a:gd name="adj" fmla="val 20347721"/>
            </a:avLst>
          </a:prstGeom>
          <a:solidFill>
            <a:srgbClr val="BE49D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7384" y="4803100"/>
            <a:ext cx="202168" cy="2021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63797" y="5278755"/>
            <a:ext cx="1762244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Reward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1363797" y="5588794"/>
            <a:ext cx="763095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positive reward (+1) for reaching the goal, and 0 otherwise.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1206397" y="6135529"/>
            <a:ext cx="7945755" cy="1463516"/>
          </a:xfrm>
          <a:prstGeom prst="roundRect">
            <a:avLst>
              <a:gd name="adj" fmla="val 42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363797" y="6292929"/>
            <a:ext cx="449342" cy="449342"/>
          </a:xfrm>
          <a:prstGeom prst="roundRect">
            <a:avLst>
              <a:gd name="adj" fmla="val 20347721"/>
            </a:avLst>
          </a:prstGeom>
          <a:solidFill>
            <a:srgbClr val="BE49D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87384" y="6416397"/>
            <a:ext cx="202168" cy="20216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363797" y="6892052"/>
            <a:ext cx="1762244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Objective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1363797" y="7202091"/>
            <a:ext cx="763095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maximize the cumulative reward obtained over time by finding an optimal path.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775" y="466606"/>
            <a:ext cx="6900863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Algorithm Used: Tabular Q-learning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78775" y="1372910"/>
            <a:ext cx="6429494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utilizes tabular Q-learning, a model-free reinforcement learning algorithm. It's designed to find an optimal action-selection policy for any given finite Markov Decision Process (MDP).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678775" y="2339935"/>
            <a:ext cx="6429494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</a:t>
            </a:r>
            <a:r>
              <a:rPr lang="en-US" sz="13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Q-table</a:t>
            </a: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 central to this algorithm. It stores the expected future return for each possible state-action pair, guiding the agent's decisions.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52" y="1550732"/>
            <a:ext cx="5506202" cy="55062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78775" y="8222337"/>
            <a:ext cx="1327284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agent continuously updates these Q-values through repeated interactions with the environment, gradually learning which actions are most beneficial in each state.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72771" y="1215717"/>
            <a:ext cx="555998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Q-learning Update Rule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1172771" y="2145714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core of Q-learning lies in its update rule, which allows the agent to learn the value of taking an action in a particular state, considering future rewards: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72771" y="3080831"/>
            <a:ext cx="7468553" cy="471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71" y="3080831"/>
            <a:ext cx="7468553" cy="4711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72771" y="3816994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formula enables the agent to incorporate immediate rewards and the maximum expected future reward from the next state (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s'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adjusted by the learning rate (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alpha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and discount factor (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gamma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 This process helps the agent learn long-term optimal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2340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28305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Exploration Strategy: Epsilon-Greedy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24124" y="2588300"/>
            <a:ext cx="3629501" cy="2529721"/>
          </a:xfrm>
          <a:prstGeom prst="roundRect">
            <a:avLst>
              <a:gd name="adj" fmla="val 43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24124" y="2565440"/>
            <a:ext cx="3629501" cy="91440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28" y="2274213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BE49DF"/>
          </a:solidFill>
          <a:ln/>
        </p:spPr>
      </p:sp>
      <p:sp>
        <p:nvSpPr>
          <p:cNvPr id="7" name="Text 4"/>
          <p:cNvSpPr/>
          <p:nvPr/>
        </p:nvSpPr>
        <p:spPr>
          <a:xfrm>
            <a:off x="8013204" y="2431256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556415" y="311193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Explore Randomly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556415" y="3545562"/>
            <a:ext cx="3164919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a probability of 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epsilon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the agent chooses a random action to discover new paths and potential rewards.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163056" y="2588300"/>
            <a:ext cx="3629620" cy="2529721"/>
          </a:xfrm>
          <a:prstGeom prst="roundRect">
            <a:avLst>
              <a:gd name="adj" fmla="val 43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10163056" y="2565440"/>
            <a:ext cx="3629620" cy="91440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12" name="Shape 9"/>
          <p:cNvSpPr/>
          <p:nvPr/>
        </p:nvSpPr>
        <p:spPr>
          <a:xfrm>
            <a:off x="11663660" y="2274213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BE49DF"/>
          </a:solidFill>
          <a:ln/>
        </p:spPr>
      </p:sp>
      <p:sp>
        <p:nvSpPr>
          <p:cNvPr id="13" name="Text 10"/>
          <p:cNvSpPr/>
          <p:nvPr/>
        </p:nvSpPr>
        <p:spPr>
          <a:xfrm>
            <a:off x="11852136" y="2431256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0395347" y="311193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Exploit Knowledge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95347" y="3545562"/>
            <a:ext cx="3165038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a probability of </a:t>
            </a: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1 - epsilon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the agent selects the action with the highest Q-value, leveraging its learned experience.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24124" y="5641538"/>
            <a:ext cx="7468553" cy="1859637"/>
          </a:xfrm>
          <a:prstGeom prst="roundRect">
            <a:avLst>
              <a:gd name="adj" fmla="val 590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324124" y="5618678"/>
            <a:ext cx="7468553" cy="91440"/>
          </a:xfrm>
          <a:prstGeom prst="roundRect">
            <a:avLst>
              <a:gd name="adj" fmla="val 96208"/>
            </a:avLst>
          </a:prstGeom>
          <a:solidFill>
            <a:srgbClr val="BE49DF"/>
          </a:solidFill>
          <a:ln/>
        </p:spPr>
      </p:sp>
      <p:sp>
        <p:nvSpPr>
          <p:cNvPr id="18" name="Shape 15"/>
          <p:cNvSpPr/>
          <p:nvPr/>
        </p:nvSpPr>
        <p:spPr>
          <a:xfrm>
            <a:off x="9744254" y="5327452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BE49DF"/>
          </a:solidFill>
          <a:ln/>
        </p:spPr>
      </p:sp>
      <p:sp>
        <p:nvSpPr>
          <p:cNvPr id="19" name="Text 16"/>
          <p:cNvSpPr/>
          <p:nvPr/>
        </p:nvSpPr>
        <p:spPr>
          <a:xfrm>
            <a:off x="9932730" y="5484495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6556415" y="616517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Dynamic Epsilon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556415" y="6598801"/>
            <a:ext cx="700397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value of epsilon gradually decreases during training, shifting the agent from exploration to exploitation as it learns more.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28965" y="607694"/>
            <a:ext cx="5223867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Main Experiment Setup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1728965" y="1477446"/>
            <a:ext cx="783312" cy="1423511"/>
          </a:xfrm>
          <a:prstGeom prst="roundRect">
            <a:avLst>
              <a:gd name="adj" fmla="val 36005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3758" y="2042278"/>
            <a:ext cx="293727" cy="2937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08016" y="1673185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Environment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708016" y="2078473"/>
            <a:ext cx="6598325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standard 4x4 FrozenLake map, providing a compact yet challenging learning space.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1728965" y="3096696"/>
            <a:ext cx="783312" cy="1423511"/>
          </a:xfrm>
          <a:prstGeom prst="roundRect">
            <a:avLst>
              <a:gd name="adj" fmla="val 36005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3758" y="3661528"/>
            <a:ext cx="293727" cy="2937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08016" y="3292435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Transitions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2708016" y="3697723"/>
            <a:ext cx="6598325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Deterministic (non-slippery) transitions, meaning actions always lead to the intended next state.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1728965" y="4715946"/>
            <a:ext cx="783312" cy="1175028"/>
          </a:xfrm>
          <a:prstGeom prst="roundRect">
            <a:avLst>
              <a:gd name="adj" fmla="val 36005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3758" y="5156477"/>
            <a:ext cx="293727" cy="29372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708016" y="4911685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Training Episodes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2708016" y="5316973"/>
            <a:ext cx="659832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agent undergoes 3000 training episodes to learn and refine its Q-values.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1728965" y="6086712"/>
            <a:ext cx="783312" cy="1423511"/>
          </a:xfrm>
          <a:prstGeom prst="roundRect">
            <a:avLst>
              <a:gd name="adj" fmla="val 36005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3758" y="6651545"/>
            <a:ext cx="293727" cy="29372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708016" y="628245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Evaluation Episodes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2708016" y="6687740"/>
            <a:ext cx="6598325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is assessed over 200 evaluation episodes to measure the learned policy's effectiveness.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539948"/>
            <a:ext cx="5607368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Main Experiment Results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5455" y="1588651"/>
            <a:ext cx="6290191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Q-learning agent successfully learned an optimal policy for the 4x4 FrozenLake environment. This demonstrates the algorithm's effectiveness in smaller, deterministic settings.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5455" y="2707600"/>
            <a:ext cx="6290191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evaluation success rate consistently reached </a:t>
            </a: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1.0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indicating that the agent reliably found the goal in every test episode. This outcome confirms the correctness and robustness of the Q-learning implementation.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442" y="2059781"/>
            <a:ext cx="4764406" cy="47644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661</Words>
  <Application>Microsoft Office PowerPoint</Application>
  <PresentationFormat>自定义</PresentationFormat>
  <Paragraphs>69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Source Serif 4 Semi Bold</vt:lpstr>
      <vt:lpstr>Source Sans 3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Allen</dc:creator>
  <cp:lastModifiedBy>zhengdong xu</cp:lastModifiedBy>
  <cp:revision>6</cp:revision>
  <dcterms:created xsi:type="dcterms:W3CDTF">2025-12-07T14:31:17Z</dcterms:created>
  <dcterms:modified xsi:type="dcterms:W3CDTF">2025-12-07T14:45:31Z</dcterms:modified>
</cp:coreProperties>
</file>